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32.wmf" ContentType="image/x-wmf"/>
  <Override PartName="/ppt/media/image21.png" ContentType="image/png"/>
  <Override PartName="/ppt/media/image33.wmf" ContentType="image/x-wmf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4120" cy="82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4120" cy="36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79680" cy="82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79680" cy="36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7788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788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400" cy="238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692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72FFD9D-88E2-42E6-8ED7-7AB14AE01A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400" cy="238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92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8680" cy="159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8600" cy="487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8680" cy="380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 rot="5400000">
            <a:off x="7136640" y="1956240"/>
            <a:ext cx="5808240" cy="262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 rot="5400000">
            <a:off x="1803240" y="-596160"/>
            <a:ext cx="5808240" cy="77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8680" cy="159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8600" cy="487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8680" cy="380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 rot="5400000">
            <a:off x="3923640" y="-1253160"/>
            <a:ext cx="4347720" cy="1051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2000" cy="284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2000" cy="149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2176920"/>
            <a:ext cx="9140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82E3A5-DD6F-4A50-A5F0-BE4AA6F7855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39320" y="2941920"/>
            <a:ext cx="8170200" cy="106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Выпускная квалификационная работа </a:t>
            </a:r>
            <a:br>
              <a:rPr sz="2000"/>
            </a:b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по направлению подготовки бакалавров</a:t>
            </a:r>
            <a:br>
              <a:rPr sz="2000"/>
            </a:b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Прямоугольник 3"/>
          <p:cNvSpPr/>
          <p:nvPr/>
        </p:nvSpPr>
        <p:spPr>
          <a:xfrm>
            <a:off x="5352120" y="6168240"/>
            <a:ext cx="120384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algn="ctr" defTabSz="914400">
              <a:lnSpc>
                <a:spcPct val="800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2025 г.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6"/>
          <p:cNvSpPr/>
          <p:nvPr/>
        </p:nvSpPr>
        <p:spPr>
          <a:xfrm>
            <a:off x="983520" y="4007160"/>
            <a:ext cx="674676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Обучающийся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 студент 4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ого курса  Гисич Арсений Витальевич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Направление подготовки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 03.03.01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Прикладные математика и физика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	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Научный руководитель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Смирнов Василий Феликсович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Прямоугольник 8"/>
          <p:cNvSpPr/>
          <p:nvPr/>
        </p:nvSpPr>
        <p:spPr>
          <a:xfrm>
            <a:off x="1177200" y="1499400"/>
            <a:ext cx="9694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  <a:spcAft>
                <a:spcPts val="601"/>
              </a:spcAf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Программная реализация алгоритмов компенсации траекторных отклонений для синтеза радиолокационных изображений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Прямоугольник 2"/>
          <p:cNvSpPr/>
          <p:nvPr/>
        </p:nvSpPr>
        <p:spPr>
          <a:xfrm>
            <a:off x="1075320" y="315720"/>
            <a:ext cx="103899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Федеральное государственное автономное образовательное учреждение высшего образования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«Московский физико-технический институт (национальный исследовательский университет)»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Физтех-школа аэрокосмических технологий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Кафедра космического приборостроения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Picture 4" descr="https://mipt.ru/upload/medialibrary/fee/logo_mfti_prozrachnaya_podlozhka.png"/>
          <p:cNvPicPr/>
          <p:nvPr/>
        </p:nvPicPr>
        <p:blipFill>
          <a:blip r:embed="rId1"/>
          <a:stretch/>
        </p:blipFill>
        <p:spPr>
          <a:xfrm>
            <a:off x="10112760" y="-176760"/>
            <a:ext cx="2137680" cy="144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Рисунок 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400" cy="470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44;p 1"/>
          <p:cNvSpPr/>
          <p:nvPr/>
        </p:nvSpPr>
        <p:spPr>
          <a:xfrm>
            <a:off x="2667600" y="140400"/>
            <a:ext cx="7088040" cy="82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Параметры модели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Google Shape;145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9840" cy="144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Google Shape;146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560" cy="47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rcRect l="0" t="0" r="0" b="13240"/>
          <a:stretch/>
        </p:blipFill>
        <p:spPr>
          <a:xfrm>
            <a:off x="599400" y="1260000"/>
            <a:ext cx="6779880" cy="429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Google Shape;137;p 7"/>
          <p:cNvSpPr/>
          <p:nvPr/>
        </p:nvSpPr>
        <p:spPr>
          <a:xfrm>
            <a:off x="720000" y="5531040"/>
            <a:ext cx="413928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Входные параметры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37;p 8"/>
          <p:cNvSpPr/>
          <p:nvPr/>
        </p:nvSpPr>
        <p:spPr>
          <a:xfrm>
            <a:off x="8280000" y="3896280"/>
            <a:ext cx="259488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Координаты целей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Прямоугольник 1"/>
          <p:cNvSpPr/>
          <p:nvPr/>
        </p:nvSpPr>
        <p:spPr>
          <a:xfrm>
            <a:off x="11700000" y="6233400"/>
            <a:ext cx="48456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1FDBCE6-6C1F-4967-A7CF-193BB764469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8238960" y="1260000"/>
            <a:ext cx="2380680" cy="262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5;p17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Прямоугольник 119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154A17A-2C0A-4B50-A575-FA3FBE10886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Рисунок 120" descr=""/>
          <p:cNvPicPr/>
          <p:nvPr/>
        </p:nvPicPr>
        <p:blipFill>
          <a:blip r:embed="rId3"/>
          <a:stretch/>
        </p:blipFill>
        <p:spPr>
          <a:xfrm>
            <a:off x="2495880" y="822600"/>
            <a:ext cx="7197480" cy="583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54;p20"/>
          <p:cNvSpPr/>
          <p:nvPr/>
        </p:nvSpPr>
        <p:spPr>
          <a:xfrm>
            <a:off x="2697840" y="183960"/>
            <a:ext cx="708552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Google Shape;155;p20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Google Shape;156;p20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Google Shape;157;p20" descr=""/>
          <p:cNvPicPr/>
          <p:nvPr/>
        </p:nvPicPr>
        <p:blipFill>
          <a:blip r:embed="rId3"/>
          <a:stretch/>
        </p:blipFill>
        <p:spPr>
          <a:xfrm>
            <a:off x="7984800" y="3628080"/>
            <a:ext cx="3162240" cy="157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Google Shape;158;p20" descr=""/>
          <p:cNvPicPr/>
          <p:nvPr/>
        </p:nvPicPr>
        <p:blipFill>
          <a:blip r:embed="rId4"/>
          <a:stretch/>
        </p:blipFill>
        <p:spPr>
          <a:xfrm>
            <a:off x="7783920" y="95688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Google Shape;162;p20" descr=""/>
          <p:cNvPicPr/>
          <p:nvPr/>
        </p:nvPicPr>
        <p:blipFill>
          <a:blip r:embed="rId5"/>
          <a:stretch/>
        </p:blipFill>
        <p:spPr>
          <a:xfrm>
            <a:off x="648360" y="379872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oogle Shape;163;p20" descr=""/>
          <p:cNvPicPr/>
          <p:nvPr/>
        </p:nvPicPr>
        <p:blipFill>
          <a:blip r:embed="rId6"/>
          <a:stretch/>
        </p:blipFill>
        <p:spPr>
          <a:xfrm>
            <a:off x="4215960" y="379872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Прямоугольник 131"/>
          <p:cNvSpPr/>
          <p:nvPr/>
        </p:nvSpPr>
        <p:spPr>
          <a:xfrm>
            <a:off x="11520000" y="6233040"/>
            <a:ext cx="485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5C902DA-94A6-4C4F-AF02-E1531FAE2A5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Стрелка вправо 132"/>
          <p:cNvSpPr/>
          <p:nvPr/>
        </p:nvSpPr>
        <p:spPr>
          <a:xfrm>
            <a:off x="3841200" y="208800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Стрелка вправо 133"/>
          <p:cNvSpPr/>
          <p:nvPr/>
        </p:nvSpPr>
        <p:spPr>
          <a:xfrm>
            <a:off x="7477560" y="2088360"/>
            <a:ext cx="328680" cy="145440"/>
          </a:xfrm>
          <a:prstGeom prst="rightArrow">
            <a:avLst>
              <a:gd name="adj1" fmla="val 50000"/>
              <a:gd name="adj2" fmla="val 56342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Стрелка вправо 134"/>
          <p:cNvSpPr/>
          <p:nvPr/>
        </p:nvSpPr>
        <p:spPr>
          <a:xfrm>
            <a:off x="11005560" y="208836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Стрелка вправо 135"/>
          <p:cNvSpPr/>
          <p:nvPr/>
        </p:nvSpPr>
        <p:spPr>
          <a:xfrm>
            <a:off x="3913560" y="500436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Стрелка вправо 136"/>
          <p:cNvSpPr/>
          <p:nvPr/>
        </p:nvSpPr>
        <p:spPr>
          <a:xfrm>
            <a:off x="241920" y="500472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Стрелка вправо 137"/>
          <p:cNvSpPr/>
          <p:nvPr/>
        </p:nvSpPr>
        <p:spPr>
          <a:xfrm rot="20052600">
            <a:off x="7570800" y="458100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Стрелка вправо 138"/>
          <p:cNvSpPr/>
          <p:nvPr/>
        </p:nvSpPr>
        <p:spPr>
          <a:xfrm flipV="1" rot="1547400">
            <a:off x="7562880" y="5557320"/>
            <a:ext cx="406080" cy="145440"/>
          </a:xfrm>
          <a:prstGeom prst="rightArrow">
            <a:avLst>
              <a:gd name="adj1" fmla="val 50000"/>
              <a:gd name="adj2" fmla="val 69410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648360" y="88236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8"/>
          <a:stretch/>
        </p:blipFill>
        <p:spPr>
          <a:xfrm>
            <a:off x="4215960" y="894600"/>
            <a:ext cx="3564000" cy="2672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9"/>
          <a:stretch/>
        </p:blipFill>
        <p:spPr>
          <a:xfrm>
            <a:off x="8019000" y="5318640"/>
            <a:ext cx="3124080" cy="139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54;p 1"/>
          <p:cNvSpPr/>
          <p:nvPr/>
        </p:nvSpPr>
        <p:spPr>
          <a:xfrm>
            <a:off x="2697840" y="183960"/>
            <a:ext cx="708552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Влияние траекторных искажений на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Google Shape;155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Google Shape;156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Прямоугольник 4"/>
          <p:cNvSpPr/>
          <p:nvPr/>
        </p:nvSpPr>
        <p:spPr>
          <a:xfrm>
            <a:off x="11520000" y="6233040"/>
            <a:ext cx="485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2777AA61-94FF-4871-B120-20F6364B2EF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Стрелка вправо 1"/>
          <p:cNvSpPr/>
          <p:nvPr/>
        </p:nvSpPr>
        <p:spPr>
          <a:xfrm>
            <a:off x="3841200" y="208800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Стрелка вправо 2"/>
          <p:cNvSpPr/>
          <p:nvPr/>
        </p:nvSpPr>
        <p:spPr>
          <a:xfrm>
            <a:off x="7477560" y="2088360"/>
            <a:ext cx="328680" cy="145440"/>
          </a:xfrm>
          <a:prstGeom prst="rightArrow">
            <a:avLst>
              <a:gd name="adj1" fmla="val 50000"/>
              <a:gd name="adj2" fmla="val 56342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Стрелка вправо 3"/>
          <p:cNvSpPr/>
          <p:nvPr/>
        </p:nvSpPr>
        <p:spPr>
          <a:xfrm>
            <a:off x="11005560" y="208836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Стрелка вправо 4"/>
          <p:cNvSpPr/>
          <p:nvPr/>
        </p:nvSpPr>
        <p:spPr>
          <a:xfrm>
            <a:off x="3913560" y="500436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Стрелка вправо 5"/>
          <p:cNvSpPr/>
          <p:nvPr/>
        </p:nvSpPr>
        <p:spPr>
          <a:xfrm>
            <a:off x="241920" y="500472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Стрелка вправо 6"/>
          <p:cNvSpPr/>
          <p:nvPr/>
        </p:nvSpPr>
        <p:spPr>
          <a:xfrm rot="20052600">
            <a:off x="7570800" y="4581000"/>
            <a:ext cx="406080" cy="14544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Стрелка вправо 7"/>
          <p:cNvSpPr/>
          <p:nvPr/>
        </p:nvSpPr>
        <p:spPr>
          <a:xfrm flipV="1" rot="1547400">
            <a:off x="7562880" y="5557320"/>
            <a:ext cx="406080" cy="145440"/>
          </a:xfrm>
          <a:prstGeom prst="rightArrow">
            <a:avLst>
              <a:gd name="adj1" fmla="val 50000"/>
              <a:gd name="adj2" fmla="val 69410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648360" y="88236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4215960" y="894600"/>
            <a:ext cx="3564000" cy="2672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7783920" y="95688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648360" y="379872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4206600" y="3827160"/>
            <a:ext cx="3481200" cy="26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7984800" y="3628080"/>
            <a:ext cx="3162600" cy="15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9"/>
          <a:stretch/>
        </p:blipFill>
        <p:spPr>
          <a:xfrm>
            <a:off x="8019000" y="5318640"/>
            <a:ext cx="3124440" cy="139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5;p17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3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PlaceHolder 1"/>
          <p:cNvSpPr/>
          <p:nvPr/>
        </p:nvSpPr>
        <p:spPr>
          <a:xfrm>
            <a:off x="720000" y="1089720"/>
            <a:ext cx="1025748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Оценка качества работы алгоритмов компенсации производится на основании параметров функции отклика цели (по осям азимута и дальности):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Пространственное разрешение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Относительный уровень боковых лепестков (PSLR)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 (ISLR)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Прямоугольник 143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F0149A40-8562-4C70-83C7-A56D9CAA611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181800" y="3853800"/>
            <a:ext cx="5888160" cy="262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Прямоугольник 145"/>
          <p:cNvSpPr/>
          <p:nvPr/>
        </p:nvSpPr>
        <p:spPr>
          <a:xfrm>
            <a:off x="1620000" y="3780000"/>
            <a:ext cx="3239280" cy="257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136;p 1"/>
          <p:cNvSpPr/>
          <p:nvPr/>
        </p:nvSpPr>
        <p:spPr>
          <a:xfrm>
            <a:off x="911520" y="3646440"/>
            <a:ext cx="469188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</a:t>
            </a:r>
            <a:r>
              <a:rPr b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пространственного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разрешения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9" name="Рисунок 147" descr=""/>
          <p:cNvPicPr/>
          <p:nvPr/>
        </p:nvPicPr>
        <p:blipFill>
          <a:blip r:embed="rId4"/>
          <a:stretch/>
        </p:blipFill>
        <p:spPr>
          <a:xfrm>
            <a:off x="5580000" y="3853800"/>
            <a:ext cx="5889960" cy="262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Google Shape;136;p 2"/>
          <p:cNvSpPr/>
          <p:nvPr/>
        </p:nvSpPr>
        <p:spPr>
          <a:xfrm>
            <a:off x="6480000" y="3646440"/>
            <a:ext cx="467928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 уровней боковых лепестков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200000" y="1841400"/>
            <a:ext cx="2413440" cy="6782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7200000" y="2630160"/>
            <a:ext cx="2100600" cy="87228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25;p 4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4" name="Google Shape;126;p 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Google Shape;127;p 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PlaceHolder 5"/>
          <p:cNvSpPr/>
          <p:nvPr/>
        </p:nvSpPr>
        <p:spPr>
          <a:xfrm>
            <a:off x="720000" y="1089720"/>
            <a:ext cx="1025748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Критерий сфокусированности РЛИ [I. Cumming, F. Wong. Digital Processing of Synthetic Aperture Radar Data: Algorithms and Implementation]: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Ухудшение разрешения не более, чем в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1,5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раза от теоретического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Относительный уровень боковых лепестков не менее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Microsoft YaHei"/>
              </a:rPr>
              <a:t>-9</a:t>
            </a:r>
            <a:r>
              <a:rPr b="1" lang="ru-RU" sz="2000" strike="noStrike" u="none">
                <a:solidFill>
                  <a:srgbClr val="ff0000"/>
                </a:solidFill>
                <a:effectLst/>
                <a:uFillTx/>
                <a:latin typeface="Times New Roman"/>
                <a:ea typeface="Microsoft YaHei"/>
              </a:rPr>
              <a:t>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дБ (теоретическое значение -13 дБ для прямоугольного окна)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 не менее </a:t>
            </a:r>
            <a:r>
              <a:rPr b="1" lang="ru-RU" sz="2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Microsoft YaHei"/>
              </a:rPr>
              <a:t>-7</a:t>
            </a:r>
            <a:r>
              <a:rPr b="1" lang="ru-RU" sz="2000" strike="noStrike" u="none">
                <a:solidFill>
                  <a:srgbClr val="ff0000"/>
                </a:solidFill>
                <a:effectLst/>
                <a:uFillTx/>
                <a:latin typeface="Times New Roman"/>
                <a:ea typeface="Microsoft YaHei"/>
              </a:rPr>
              <a:t>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дБ (теоретическое значение -10 дБ в аналогичном случае)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Прямоугольник 153"/>
          <p:cNvSpPr/>
          <p:nvPr/>
        </p:nvSpPr>
        <p:spPr>
          <a:xfrm>
            <a:off x="11700000" y="6233040"/>
            <a:ext cx="4842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E87A9911-EBA6-4F27-A398-2623DA331F8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8" name="Рисунок 154" descr=""/>
          <p:cNvPicPr/>
          <p:nvPr/>
        </p:nvPicPr>
        <p:blipFill>
          <a:blip r:embed="rId3"/>
          <a:stretch/>
        </p:blipFill>
        <p:spPr>
          <a:xfrm>
            <a:off x="1204920" y="3548880"/>
            <a:ext cx="3976920" cy="318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Рисунок 155" descr=""/>
          <p:cNvPicPr/>
          <p:nvPr/>
        </p:nvPicPr>
        <p:blipFill>
          <a:blip r:embed="rId4"/>
          <a:stretch/>
        </p:blipFill>
        <p:spPr>
          <a:xfrm>
            <a:off x="5469840" y="3935520"/>
            <a:ext cx="5504400" cy="250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25;p17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Экспериментальные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PlaceHolder 1"/>
          <p:cNvSpPr/>
          <p:nvPr/>
        </p:nvSpPr>
        <p:spPr>
          <a:xfrm>
            <a:off x="900000" y="1269720"/>
            <a:ext cx="1043748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Методика исследования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амплитуда ТН изменяется от 0 до 0,5 м с шагом 0,1 м, что соизмеримо с размером ячейки изображения. ТН представляются в виде гармонической функции, которая прибавляется к одной из осей координат траектории. Значения частоты функции ТН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взяты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так, чтобы на длине пути укладывались соответственно 1, 2 и 3 её периода. Выбор данных параметров для исследования связан с параметрами радара, такими как шаг дискретизации по дальности и полоса съёмки. По результатам измерения определяется зависимость параметров функции отклика от амплитуды и частоты ТН.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Задача экспериментального исследования: на основании определённого ранее критерия дефокусированности сделать вывод о качестве работы процедур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Прямоугольник 160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51681A14-2B79-49DB-9AA7-9E5D282FECB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1260000" y="4509720"/>
            <a:ext cx="3419640" cy="214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25;p 1"/>
          <p:cNvSpPr/>
          <p:nvPr/>
        </p:nvSpPr>
        <p:spPr>
          <a:xfrm>
            <a:off x="2445840" y="183960"/>
            <a:ext cx="673344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пространственного разрешения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7" name="Google Shape;126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8" name="Google Shape;127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PlaceHolder 2"/>
          <p:cNvSpPr/>
          <p:nvPr/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Прямоугольник 165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60A7923B-B496-4709-A675-F4CDBF1EE96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137;p 1"/>
          <p:cNvSpPr/>
          <p:nvPr/>
        </p:nvSpPr>
        <p:spPr>
          <a:xfrm>
            <a:off x="22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137;p 2"/>
          <p:cNvSpPr/>
          <p:nvPr/>
        </p:nvSpPr>
        <p:spPr>
          <a:xfrm>
            <a:off x="76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252000" y="1800000"/>
            <a:ext cx="5619600" cy="36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4"/>
          <a:stretch/>
        </p:blipFill>
        <p:spPr>
          <a:xfrm>
            <a:off x="5940000" y="1800000"/>
            <a:ext cx="5486400" cy="372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5" name="PlaceHolder 6"/>
          <p:cNvSpPr/>
          <p:nvPr/>
        </p:nvSpPr>
        <p:spPr>
          <a:xfrm>
            <a:off x="720000" y="5769720"/>
            <a:ext cx="1025964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Разрешение, получаемое обоими методами существенно меньше отклоняется от теоретического относительно случая без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125;p 2"/>
          <p:cNvSpPr/>
          <p:nvPr/>
        </p:nvSpPr>
        <p:spPr>
          <a:xfrm>
            <a:off x="2121840" y="183960"/>
            <a:ext cx="774144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относительного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Google Shape;126;p 2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Google Shape;127;p 2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PlaceHolder 3"/>
          <p:cNvSpPr/>
          <p:nvPr/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Прямоугольник 174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E427B86C-22F0-45D9-A660-C446BB3268F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137;p 3"/>
          <p:cNvSpPr/>
          <p:nvPr/>
        </p:nvSpPr>
        <p:spPr>
          <a:xfrm>
            <a:off x="22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137;p 4"/>
          <p:cNvSpPr/>
          <p:nvPr/>
        </p:nvSpPr>
        <p:spPr>
          <a:xfrm>
            <a:off x="76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180000" y="1637640"/>
            <a:ext cx="5657760" cy="376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5760000" y="1647000"/>
            <a:ext cx="5686200" cy="37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PlaceHolder 7"/>
          <p:cNvSpPr/>
          <p:nvPr/>
        </p:nvSpPr>
        <p:spPr>
          <a:xfrm>
            <a:off x="720000" y="5769720"/>
            <a:ext cx="1025964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Существенное ухудшение качества изображения наблюдается при амплитуде ТН более 0,2 м для базового метода, и более 0,1 м для приближённого.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126;p 3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Google Shape;127;p 3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laceHolder 4"/>
          <p:cNvSpPr/>
          <p:nvPr/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Прямоугольник 182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72579122-B0B6-4045-B3D8-948590C910A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137;p 5"/>
          <p:cNvSpPr/>
          <p:nvPr/>
        </p:nvSpPr>
        <p:spPr>
          <a:xfrm>
            <a:off x="22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137;p 6"/>
          <p:cNvSpPr/>
          <p:nvPr/>
        </p:nvSpPr>
        <p:spPr>
          <a:xfrm>
            <a:off x="7665120" y="130464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125;p 3"/>
          <p:cNvSpPr/>
          <p:nvPr/>
        </p:nvSpPr>
        <p:spPr>
          <a:xfrm>
            <a:off x="2121840" y="222480"/>
            <a:ext cx="774144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интегрального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29600" y="1800000"/>
            <a:ext cx="5810040" cy="376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5681880" y="1904760"/>
            <a:ext cx="5657760" cy="365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PlaceHolder 8"/>
          <p:cNvSpPr/>
          <p:nvPr/>
        </p:nvSpPr>
        <p:spPr>
          <a:xfrm>
            <a:off x="720000" y="5769720"/>
            <a:ext cx="1025964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Существенное ухудшение качества изображения наблюдается при амплитуде ТН более 0,3 м для базового метода, и более 0,1 м для приближённого.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94;p14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Актуальность</a:t>
            </a: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темы работы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95;p1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Google Shape;96;p1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402120" y="981720"/>
            <a:ext cx="11194560" cy="261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Проблемой получения качественных изображений поверхности с использованием радиолокаторов с синтезированной апертурой (РСА) авиационного базирования является нестабильность траектории при съёмке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Традиционным способом решения является вычислительно-затратная процедура автофокусировки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98;p14"/>
          <p:cNvSpPr/>
          <p:nvPr/>
        </p:nvSpPr>
        <p:spPr>
          <a:xfrm>
            <a:off x="3395880" y="6120000"/>
            <a:ext cx="539964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Пример радиолокационных изображений РСА.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а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) – </a:t>
            </a: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несфокусированное, б) сфокусированное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70"/>
          <p:cNvSpPr/>
          <p:nvPr/>
        </p:nvSpPr>
        <p:spPr>
          <a:xfrm>
            <a:off x="11700000" y="623268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4E1606A-9626-44A2-A84A-97E68900B0C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014120" y="3960000"/>
            <a:ext cx="2557800" cy="16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3776400" y="3960000"/>
            <a:ext cx="2559240" cy="163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7272000" y="3888000"/>
            <a:ext cx="1439640" cy="178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tretch/>
        </p:blipFill>
        <p:spPr>
          <a:xfrm>
            <a:off x="8878320" y="3888000"/>
            <a:ext cx="1500840" cy="17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2088000" y="5760000"/>
            <a:ext cx="5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а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7848000" y="5760000"/>
            <a:ext cx="5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а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4968000" y="5760000"/>
            <a:ext cx="5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9468000" y="5760000"/>
            <a:ext cx="5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</a:t>
            </a: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)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40;p28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Заключение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7" name="Google Shape;241;p2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Google Shape;242;p2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720000" y="945720"/>
            <a:ext cx="10259640" cy="574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Результат: в работе рассмотрены основные принципы работы РСА и синтеза РЛИ, проанализированы различные подходы к компенсации ТН; для оценки качества работы алгоритмов компенсации реализована модель сигнала РСА авиационного базирования; проведён анализ качества реализованных алгоритмов коррекции ТН по модельным данным. Поставленная в работе цель достигнута, по результатам оценки параметров функции отклика точечных целей после применения процедур компенсации было восстановлено требуемое качество РЛИ. «Приближённый» метод справляется с компенсации хуже «базового», т.е. расфокусировка скомпенсированного данным методом РЛИ наступает при меньших величинах амплитуды ТН. Однако, в силу меньшей вычислительной сложности, «приближённый» метод может применяться для быстрой оценки качества синтеза и компенсации ТН на низкопроизводительных системах.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Дальнейшие направления исследований: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Исследования при ненулевых углах скоса и различных видах функции искажения траектории.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Отладка и применение алгоритмов компенсации для реальных данных с самолётного РСА макета РЛК Радиолокация-Х разработки АО РКС.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Прямоугольник 192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FFEF7D23-93DF-4D3E-A25B-37A9173E5C1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8;p29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Google Shape;249;p2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Google Shape;250;p29"/>
          <p:cNvSpPr/>
          <p:nvPr/>
        </p:nvSpPr>
        <p:spPr>
          <a:xfrm>
            <a:off x="2530800" y="2633040"/>
            <a:ext cx="7406280" cy="13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Благодарю за внимание!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Прямоугольник 196"/>
          <p:cNvSpPr/>
          <p:nvPr/>
        </p:nvSpPr>
        <p:spPr>
          <a:xfrm>
            <a:off x="11700000" y="6233040"/>
            <a:ext cx="484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37D7CDC-B325-4A5F-9A1C-D463539A20F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04;p15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исследования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Цель: Исправление траекторных нестабильностей с помощью использования траекторной информации при обработке радиолокационных изображений (РЛИ) РСА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Объект исследования: радиолокационные и навигационные данные РСА авиационного базирования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Предмет исследования: алгоритмы компенсации траекторных нестабильностей (ТН)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Прямоугольник 75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C0584115-2BE4-44E8-BB0E-8CD2F6A037D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04;p15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Задачи: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Проанализировать существующие подходы к компенсации траекторных нестабильностей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отражённого сигнала РСА от точечных целей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дальностно-доплеровский алгоритм синтеза РЛИ и процедуры компенсации траекторных отклонений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Провести анализ качества реализованных алгоритмов коррекции траекторных искажений по модельным радиолокационным и навигационным данным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80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65B58BEF-00FC-4E86-BBA1-CDC8C6DFBBC7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04;p15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литературы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720000" y="1269720"/>
            <a:ext cx="10258560" cy="477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Ввиду того, что проблема нестабильности траектории существенна для РСА авиационного базирования, на данный момент разработаны различные подходы к компенсации ТН, которые можно разделить на 2 класса: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1. Основанные на процедуре автофокусировки.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Данные методы являются классическим способом компенсации, их реализации представлены, например, в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Верба В. С.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[и др.]. Радиолокационные системы землеобзора космического базирования].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2. Основанные на применении фазовых множителей.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Данный подход основан на использовании навигационной информации о траектории носителя РСА и в последнее время получил активное развитие благодаря повышению точности навигационных систем. Различные алгоритмы, основанные на данном подходе, представлены в статьях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Reigber A.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[et al.]. Very-High-Resolution Airborne Synthetic Aperture Radar Imaging: Signal Processing and Applications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Theory and Application of Motion Compensation for LFM-CW SAR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Generalized SAR processing and motion compensation].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Прямоугольник 85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A1E173B3-3188-487D-8958-F86CEEB0A5C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4;p15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Постановка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6360" cy="37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Таким образом, для достижения заданной цели требуется: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сигнала РСА и провести симуляции при различных входных параметрах — амплитуде и частоте ТН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Определить критерий качества РЛИ на основании параметров функции отклика точечной цели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На основании данного критерия провести анализ работы алгоритмов компенсации и пределы их применимости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Прямоугольник 90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FBC43CF0-5E89-45E9-968B-5D5DA6461D6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4;p15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теоретических основ решения проблемы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Рисунок 2" descr=""/>
          <p:cNvPicPr/>
          <p:nvPr/>
        </p:nvPicPr>
        <p:blipFill>
          <a:blip r:embed="rId3"/>
          <a:stretch/>
        </p:blipFill>
        <p:spPr>
          <a:xfrm>
            <a:off x="6995880" y="1875600"/>
            <a:ext cx="4424400" cy="295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Google Shape;148;p19" descr=""/>
          <p:cNvPicPr/>
          <p:nvPr/>
        </p:nvPicPr>
        <p:blipFill>
          <a:blip r:embed="rId4"/>
          <a:stretch/>
        </p:blipFill>
        <p:spPr>
          <a:xfrm>
            <a:off x="63000" y="1751040"/>
            <a:ext cx="7125120" cy="339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Google Shape;137;p18"/>
          <p:cNvSpPr/>
          <p:nvPr/>
        </p:nvSpPr>
        <p:spPr>
          <a:xfrm>
            <a:off x="6917400" y="4831920"/>
            <a:ext cx="4262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искажения траектории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Прямоугольник 97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0548F93-EC8C-4FD9-BD57-710C748F1F5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2;p16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существующих подходов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Google Shape;113;p16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Google Shape;114;p16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Google Shape;118;p16"/>
          <p:cNvSpPr/>
          <p:nvPr/>
        </p:nvSpPr>
        <p:spPr>
          <a:xfrm>
            <a:off x="1264680" y="1166040"/>
            <a:ext cx="23349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Без компенсации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19;p16"/>
          <p:cNvSpPr/>
          <p:nvPr/>
        </p:nvSpPr>
        <p:spPr>
          <a:xfrm>
            <a:off x="5280480" y="1168200"/>
            <a:ext cx="19911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Базовый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120;p16"/>
          <p:cNvSpPr/>
          <p:nvPr/>
        </p:nvSpPr>
        <p:spPr>
          <a:xfrm>
            <a:off x="8756280" y="1168200"/>
            <a:ext cx="285156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Приближённый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Прямоугольник 104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313E67DC-7AD8-4772-8AEA-11515ED4606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80000" y="1710720"/>
            <a:ext cx="4302000" cy="422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8295480" y="1795320"/>
            <a:ext cx="3858480" cy="344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5"/>
          <a:stretch/>
        </p:blipFill>
        <p:spPr>
          <a:xfrm>
            <a:off x="4421160" y="1710720"/>
            <a:ext cx="3858480" cy="344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PlaceHolder 9"/>
          <p:cNvSpPr/>
          <p:nvPr/>
        </p:nvSpPr>
        <p:spPr>
          <a:xfrm>
            <a:off x="1620000" y="5940000"/>
            <a:ext cx="917964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Цель 1 находится на ближней границе полосы обзора, цель 2 – на середине, цель 3 – на дальней границе полосы.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33;p18"/>
          <p:cNvSpPr/>
          <p:nvPr/>
        </p:nvSpPr>
        <p:spPr>
          <a:xfrm>
            <a:off x="2697840" y="183960"/>
            <a:ext cx="7085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модели сигнала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Google Shape;134;p1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7320" cy="144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Google Shape;135;p1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04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Google Shape;136;p18"/>
          <p:cNvSpPr/>
          <p:nvPr/>
        </p:nvSpPr>
        <p:spPr>
          <a:xfrm>
            <a:off x="246240" y="587412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Блок-схема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137;p18"/>
          <p:cNvSpPr/>
          <p:nvPr/>
        </p:nvSpPr>
        <p:spPr>
          <a:xfrm>
            <a:off x="6891840" y="5874120"/>
            <a:ext cx="25923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9" name="Рисунок 1" descr=""/>
          <p:cNvPicPr/>
          <p:nvPr/>
        </p:nvPicPr>
        <p:blipFill>
          <a:blip r:embed="rId3"/>
          <a:stretch/>
        </p:blipFill>
        <p:spPr>
          <a:xfrm>
            <a:off x="0" y="1095480"/>
            <a:ext cx="6778440" cy="477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Прямоугольник 114"/>
          <p:cNvSpPr/>
          <p:nvPr/>
        </p:nvSpPr>
        <p:spPr>
          <a:xfrm>
            <a:off x="11700000" y="6233040"/>
            <a:ext cx="332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7CE667C4-80DE-434B-A18F-63A26C80465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781320" y="1696680"/>
            <a:ext cx="5177520" cy="406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Application>LibreOffice/25.2.4.3$Windows_X86_64 LibreOffice_project/33e196637044ead23f5c3226cde09b47731f7e27</Application>
  <AppVersion>15.0000</AppVersion>
  <Words>855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2025-06-21T16:34:38Z</cp:lastPrinted>
  <dcterms:modified xsi:type="dcterms:W3CDTF">2025-06-21T16:35:38Z</dcterms:modified>
  <cp:revision>176</cp:revision>
  <dc:subject/>
  <dc:title>Выпускная квалификационная работа  по направлению подготовки бакалавров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19</vt:i4>
  </property>
</Properties>
</file>